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71" r:id="rId5"/>
    <p:sldId id="260" r:id="rId6"/>
    <p:sldId id="262" r:id="rId7"/>
    <p:sldId id="267" r:id="rId8"/>
    <p:sldId id="263" r:id="rId9"/>
    <p:sldId id="264" r:id="rId10"/>
    <p:sldId id="265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tupinoPMSS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829761"/>
          </a:xfrm>
        </p:spPr>
        <p:txBody>
          <a:bodyPr rtlCol="0">
            <a:normAutofit fontScale="90000"/>
          </a:bodyPr>
          <a:lstStyle/>
          <a:p>
            <a:pPr algn="ctr" fontAlgn="base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cyr"/>
              </a:rPr>
              <a:t>АУЕ – страна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neuecyr"/>
              </a:rPr>
              <a:t>из трех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cyr"/>
              </a:rPr>
              <a:t>букв</a:t>
            </a:r>
            <a:r>
              <a:rPr lang="ru-RU" b="1" dirty="0" smtClean="0">
                <a:solidFill>
                  <a:srgbClr val="FFFFFF"/>
                </a:solidFill>
                <a:latin typeface="helveticaneuecyr"/>
              </a:rPr>
              <a:t>.</a:t>
            </a:r>
            <a:r>
              <a:rPr lang="ru-RU" b="1" dirty="0">
                <a:solidFill>
                  <a:srgbClr val="FFFFFF"/>
                </a:solidFill>
                <a:latin typeface="helveticaneuecyr"/>
              </a:rPr>
              <a:t/>
            </a:r>
            <a:br>
              <a:rPr lang="ru-RU" b="1" dirty="0">
                <a:solidFill>
                  <a:srgbClr val="FFFFFF"/>
                </a:solidFill>
                <a:latin typeface="helveticaneuecyr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543800" cy="1368152"/>
          </a:xfrm>
        </p:spPr>
        <p:txBody>
          <a:bodyPr rtlCol="0">
            <a:normAutofit fontScale="70000" lnSpcReduction="20000"/>
          </a:bodyPr>
          <a:lstStyle/>
          <a:p>
            <a:pPr algn="ctr"/>
            <a:r>
              <a:rPr lang="ru-RU" sz="3600" b="1" dirty="0" smtClean="0"/>
              <a:t>Почему </a:t>
            </a:r>
            <a:r>
              <a:rPr lang="ru-RU" sz="3600" b="1" dirty="0"/>
              <a:t>воровские понятия стали частью субкультуры </a:t>
            </a:r>
            <a:r>
              <a:rPr lang="ru-RU" sz="3600" b="1" dirty="0" smtClean="0"/>
              <a:t>подростков?</a:t>
            </a:r>
          </a:p>
          <a:p>
            <a:r>
              <a:rPr lang="ru-RU" sz="1800" b="1" i="1" dirty="0" smtClean="0"/>
              <a:t>Выполнила: педагог-психолог высшей категории</a:t>
            </a:r>
          </a:p>
          <a:p>
            <a:r>
              <a:rPr lang="ru-RU" sz="1800" b="1" i="1" dirty="0" smtClean="0"/>
              <a:t>МБУ ДО «ЦППМС «</a:t>
            </a:r>
            <a:r>
              <a:rPr lang="ru-RU" sz="1800" b="1" i="1" smtClean="0"/>
              <a:t>Семья»</a:t>
            </a:r>
            <a:endParaRPr lang="ru-RU" sz="1800" b="1" i="1" dirty="0" smtClean="0"/>
          </a:p>
          <a:p>
            <a:r>
              <a:rPr lang="ru-RU" sz="1800" b="1" i="1" dirty="0" err="1" smtClean="0"/>
              <a:t>Стрижиченко</a:t>
            </a:r>
            <a:r>
              <a:rPr lang="ru-RU" sz="1800" b="1" i="1" dirty="0" smtClean="0"/>
              <a:t> И.А.   </a:t>
            </a:r>
          </a:p>
          <a:p>
            <a:endParaRPr lang="ru-RU" sz="1900" b="1" dirty="0" smtClean="0"/>
          </a:p>
          <a:p>
            <a:endParaRPr lang="ru-RU" sz="3600" b="1" dirty="0" smtClean="0"/>
          </a:p>
          <a:p>
            <a:endParaRPr lang="ru-RU" sz="3600" b="1" dirty="0"/>
          </a:p>
          <a:p>
            <a:pPr rtl="0"/>
            <a:endParaRPr lang="ru-RU" dirty="0"/>
          </a:p>
        </p:txBody>
      </p:sp>
      <p:pic>
        <p:nvPicPr>
          <p:cNvPr id="1026" name="Picture 2" descr="Ð§ÑÐ¾ Ð·Ð½Ð°ÑÐ¸Ñ ÐÐ£Ð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12976"/>
            <a:ext cx="3238500" cy="2419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8000" i="1" dirty="0" smtClean="0"/>
              <a:t>Поощряйте в подростке независимость и ответственность;</a:t>
            </a:r>
            <a:endParaRPr lang="ru-RU" sz="8000" dirty="0" smtClean="0"/>
          </a:p>
          <a:p>
            <a:pPr lvl="0"/>
            <a:r>
              <a:rPr lang="ru-RU" sz="8000" i="1" dirty="0" smtClean="0"/>
              <a:t>открыто обсуждайте семейные и внутренние проблемы детей;</a:t>
            </a:r>
            <a:endParaRPr lang="ru-RU" sz="8000" dirty="0" smtClean="0"/>
          </a:p>
          <a:p>
            <a:pPr lvl="0"/>
            <a:r>
              <a:rPr lang="ru-RU" sz="8000" i="1" dirty="0" smtClean="0"/>
              <a:t>обязательно содействуйте преодолению препятствий;</a:t>
            </a:r>
            <a:endParaRPr lang="ru-RU" sz="8000" dirty="0" smtClean="0"/>
          </a:p>
          <a:p>
            <a:pPr lvl="0"/>
            <a:r>
              <a:rPr lang="ru-RU" sz="8000" i="1" dirty="0" smtClean="0"/>
              <a:t>научите ребёнка относится с подозрением к посторонним лицам, которые пытаются с ним заговорить, сделать подарок или прокатить на машине, постарайтесь избегать ситуации, когда он может остаться с данным лицом наедине;</a:t>
            </a:r>
            <a:endParaRPr lang="ru-RU" sz="8000" dirty="0" smtClean="0"/>
          </a:p>
          <a:p>
            <a:pPr lvl="0"/>
            <a:r>
              <a:rPr lang="ru-RU" sz="8000" i="1" dirty="0" smtClean="0"/>
              <a:t>разговаривайте с ребёнком о событиях прошедшего дня, будьте в курсе пережитых им моментов, серьёзно воспринимайте разговоры о встревоживших ребёнка обстоятельств, в том числе о фактах применения насилия;</a:t>
            </a:r>
            <a:endParaRPr lang="ru-RU" sz="8000" dirty="0" smtClean="0"/>
          </a:p>
          <a:p>
            <a:pPr lvl="0"/>
            <a:r>
              <a:rPr lang="ru-RU" sz="8000" i="1" dirty="0" smtClean="0"/>
              <a:t>родители должны помнить о необходимости общения с учителем ребёнка по поводу того, как ребёнок себя ведёт и как он общается с другими детьми.</a:t>
            </a:r>
            <a:endParaRPr lang="ru-RU" sz="8000" dirty="0" smtClean="0"/>
          </a:p>
          <a:p>
            <a:pPr>
              <a:buNone/>
            </a:pPr>
            <a:r>
              <a:rPr lang="ru-RU" sz="8000" i="1" dirty="0" smtClean="0"/>
              <a:t> </a:t>
            </a:r>
            <a:endParaRPr lang="ru-RU" sz="8000" dirty="0" smtClean="0"/>
          </a:p>
          <a:p>
            <a:pPr>
              <a:buNone/>
            </a:pPr>
            <a:r>
              <a:rPr lang="ru-RU" sz="8000" i="1" dirty="0" smtClean="0"/>
              <a:t> </a:t>
            </a:r>
            <a:endParaRPr lang="ru-RU" sz="8000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Профилактические меры противодействия криминальной субкультуре подростков</a:t>
            </a:r>
            <a:br>
              <a:rPr lang="ru-RU" sz="2800" dirty="0" smtClean="0"/>
            </a:br>
            <a:r>
              <a:rPr lang="ru-RU" sz="2800" dirty="0" smtClean="0"/>
              <a:t>(рекомендации для родителей).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 ÐÐ¢ÐÐ: Ð ÐÐÐ ÐÐ£Ð® ÐÐ§ÐÐ ÐÐÐ¬ Ð·Ð°Ð´Ð°Ð´Ð¸Ð¼ ÑÐµÐ±Ðµ Ð²Ð¾Ð¿ÑÐ¾ÑÑ: - Ð§ÐµÐ¼ Ð·Ð°Ð½Ð¸Ð¼Ð°ÐµÑÑÑ Ð¼Ð¾Ð¹ ÑÐµÐ±ÐµÐ½Ð¾Ðº Ð² ÑÐ²Ð¾Ð±Ð¾Ð´Ð½Ð¾Ðµ Ð²ÑÐµÐ¼Ñ? -Ð¡ ÐºÐµÐ¼ Ð¾Ð±ÑÐ°ÐµÑÑÑ Ð² ÑÐ¾ÑÐ¸Ð°Ð»ÑÐ½ÑÑ ÑÐµÑÑÑ? -ÐÐ°ÐºÐ¾Ðµ Ñ Ð½ÐµÐ³Ð¾ Ð¾ÑÐ½Ð¾ÑÐµÐ½Ð¸Ðµ Ðº Ð¿ÑÐµÑÑÑÐ¿Ð½Ð¾ÑÑÐ¸, Ðº ÑÑÑÐµÐ¼Ð½ÑÐ¼ Ð·Ð°ÐºÐ¾Ð½Ð°Ð¼? (ÐµÑÑÑ ÑÑÐ°ÑÐ¸ÑÑÐ¸ÐºÐ° Ð¾ Ð¿ÑÐ¸Ð²Ð»ÐµÐºÐ°ÑÐµÐ»ÑÐ½Ð¾ÑÑÐ¸ Ð²Ð¾ÑÐ¾Ð²ÑÐºÐ¸Ñ Ð·Ð°ÐºÐ¾Ð½Ð¾Ð² Ð´Ð»Ñ Ð¿Ð¾Ð´ÑÐ¾ÑÑÐºÐ¾Ð², Ð¶ÐµÑÑÑ, Ð²ÑÑÐ°Ð¶ÐµÐ½Ð¸Ñ) -ÐÐ°ÐºÐ¸Ð¼ Ð¿ÑÐ¸Ð¼ÐµÑÐ¾Ð¼ Ñ ÑÐ²Ð»ÑÑÑÑ Ð´Ð»Ñ ÑÐ²Ð¾ÐµÐ³Ð¾ ÑÐµÐ±ÐµÐ½ÐºÐ°? -ÐÐÐÐÐÐÐÐ¡Ð¯ ÐÐ ÐÐÐ Ð ÐÐÐÐÐÐ?(ÐÐÐÐÐÐ£ÐÐ¡Ð¯, Ð£ÐÐÐÐÐÐ¢ ÐÐ ÐÐÐÐ, ÐÐ ÐÐÐÐÐÐ®Ð¢ ÐÐÐ©Ð)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28343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случае необходимости Вы можете обратиться в МБУ ДО  «ЦППМС «Семья», где разработаны специальные программы по предупреждению, профилактике и коррекции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поведения: </a:t>
            </a:r>
          </a:p>
          <a:p>
            <a:r>
              <a:rPr lang="ru-RU" dirty="0" smtClean="0"/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Комплексная программа для детей дошкольного и младшего школьного возраста «Развитие эмоционально-волевой сферы.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Тренинг взаимодействия с </a:t>
            </a:r>
            <a:r>
              <a:rPr lang="ru-RU" dirty="0" err="1" smtClean="0"/>
              <a:t>гиперактивными</a:t>
            </a:r>
            <a:r>
              <a:rPr lang="ru-RU" dirty="0" smtClean="0"/>
              <a:t> детьми».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Тренинг общения для подростков.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Тренинг </a:t>
            </a:r>
            <a:r>
              <a:rPr lang="ru-RU" dirty="0" err="1" smtClean="0"/>
              <a:t>девиантного</a:t>
            </a:r>
            <a:r>
              <a:rPr lang="ru-RU" dirty="0" smtClean="0"/>
              <a:t> поведения для подростков.</a:t>
            </a:r>
          </a:p>
          <a:p>
            <a:r>
              <a:rPr lang="ru-RU" dirty="0" smtClean="0"/>
              <a:t> </a:t>
            </a:r>
          </a:p>
          <a:p>
            <a:endParaRPr lang="ru-RU" b="1" dirty="0" smtClean="0"/>
          </a:p>
          <a:p>
            <a:pPr algn="ctr"/>
            <a:r>
              <a:rPr lang="ru-RU" b="1" dirty="0" smtClean="0"/>
              <a:t>МБУ ДО  «ЦППМС «</a:t>
            </a:r>
            <a:r>
              <a:rPr lang="ru-RU" b="1" smtClean="0"/>
              <a:t>Семья»:</a:t>
            </a:r>
            <a:endParaRPr lang="ru-RU" dirty="0" smtClean="0"/>
          </a:p>
          <a:p>
            <a:r>
              <a:rPr lang="ru-RU" b="1" dirty="0" smtClean="0"/>
              <a:t>Фактический адрес:  Московская область, г.о.Ступино, ул.Андропова, д.63</a:t>
            </a:r>
            <a:endParaRPr lang="ru-RU" dirty="0" smtClean="0"/>
          </a:p>
          <a:p>
            <a:r>
              <a:rPr lang="ru-RU" b="1" dirty="0" smtClean="0"/>
              <a:t>Тел/факс 8(496)64 -76-633</a:t>
            </a:r>
            <a:endParaRPr lang="ru-RU" dirty="0" smtClean="0"/>
          </a:p>
          <a:p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mail</a:t>
            </a:r>
            <a:r>
              <a:rPr lang="ru-RU" b="1" dirty="0" smtClean="0"/>
              <a:t>: </a:t>
            </a:r>
            <a:r>
              <a:rPr lang="en-US" b="1" u="sng" dirty="0" err="1" smtClean="0">
                <a:hlinkClick r:id="rId2"/>
              </a:rPr>
              <a:t>StupinoPMSS</a:t>
            </a:r>
            <a:r>
              <a:rPr lang="ru-RU" b="1" u="sng" dirty="0" smtClean="0">
                <a:hlinkClick r:id="rId2"/>
              </a:rPr>
              <a:t>@</a:t>
            </a:r>
            <a:r>
              <a:rPr lang="en-US" b="1" u="sng" dirty="0" err="1" smtClean="0">
                <a:hlinkClick r:id="rId2"/>
              </a:rPr>
              <a:t>yandex</a:t>
            </a:r>
            <a:r>
              <a:rPr lang="ru-RU" b="1" u="sng" dirty="0" smtClean="0">
                <a:hlinkClick r:id="rId2"/>
              </a:rPr>
              <a:t>.</a:t>
            </a:r>
            <a:r>
              <a:rPr lang="en-US" b="1" u="sng" dirty="0" err="1" smtClean="0">
                <a:hlinkClick r:id="rId2"/>
              </a:rPr>
              <a:t>ru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§Ð¢Ð Ð­Ð¢Ð???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24936" cy="5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Арестантско</a:t>
            </a:r>
            <a:r>
              <a:rPr lang="ru-RU" sz="3200" dirty="0" smtClean="0"/>
              <a:t> – </a:t>
            </a:r>
            <a:r>
              <a:rPr lang="ru-RU" sz="3200" dirty="0" err="1" smtClean="0"/>
              <a:t>уркаганское</a:t>
            </a:r>
            <a:r>
              <a:rPr lang="ru-RU" sz="3200" dirty="0" smtClean="0"/>
              <a:t> единство (Арестантский уклад един).</a:t>
            </a:r>
            <a:br>
              <a:rPr lang="ru-RU" sz="3200" dirty="0" smtClean="0"/>
            </a:br>
            <a:r>
              <a:rPr lang="ru-RU" sz="3200" dirty="0" smtClean="0"/>
              <a:t>Это неформальное молодёжное криминализованное движение</a:t>
            </a:r>
            <a:endParaRPr lang="ru-RU" sz="3200" dirty="0"/>
          </a:p>
        </p:txBody>
      </p:sp>
      <p:pic>
        <p:nvPicPr>
          <p:cNvPr id="8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96952"/>
            <a:ext cx="5170520" cy="3373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ÐÑÐµÑÑÐ°Ð½ÑÑÐºÐ¾-ÑÑÐºÐ°Ð³Ð°Ð½ÑÐºÐ¾Ðµ ÐµÐ´Ð¸Ð½ÑÑÐ²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5"/>
            <a:ext cx="9753600" cy="698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Чем опасны?</a:t>
            </a:r>
            <a:endParaRPr lang="ru-RU" dirty="0"/>
          </a:p>
        </p:txBody>
      </p:sp>
      <p:pic>
        <p:nvPicPr>
          <p:cNvPr id="4" name="Picture 2" descr="ÐÐÐ Ð£Ð®Ð¢  ÐÐÐÐÐÐÐ®Ð¢ ÐÐ«ÐÐÐÐÐ®Ð¢ ÐÐÐÐ¬ÐÐ ÐÐ ÐÐÐ¯Ð¢ Ð£ÐÐÐÐÐ®Ð¢ ÐÐÐÐÐÐÐ®Ð¢ ÐÐÐ¡ÐÐÐ£Ð®Ð¢ ÐÐÐÐ£ÐÐÐÐÐ®Ð¢ Ð¨ÐÐÐ¢ÐÐÐÐ Ð£Ð®Ð¢ Ð§ÐÐ ÐÐÐÐ¡ÐÐ«?  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Ð¡ÐÐ ÑÐµÐ³ÑÐ»ÑÑÐ½Ð¾ ÑÐ¾Ð¾Ð±ÑÐ°ÐµÑ Ð¾ Ð·Ð²ÐµÑÑÑÐ²Ð°Ñ Ð¼Ð¾Ð»Ð¾Ð´ÐµÐ¶Ð½Ð¾Ð¹ ÐºÑÐ¸Ð¼Ð¸Ð½Ð°Ð»ÑÐ½Ð¾Ð¹ Ð³ÑÑÐ¿Ð¿Ð¸ÑÐ¾Ð²ÐºÐ¸ ÐÐ£Ð Ð² ÑÐµÐ³Ð¸Ð¾Ð½Ð°Ñ Ð Ð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ÐÐÐ ÐÐ£Ð®Ð¢â¦   - Ð§ÐÐ ÐÐ Ð¡ÐÐ¦ÐÐÐÐ¬ÐÐ«Ð Ð¡ÐÐ¢Ð -Ð¤ÐÐÐ¬ÐÐ«,Ð¡ÐÐ ÐÐÐÐ« ÐÐ©Ð£Ð¢ ÐÐ¡ÐÐÐÐÐÐ¢ÐÐÐÐ: Â«ÑÑÐ¶Ð¸Ð¼Ð¸ ÑÑÐºÐ°Ð¼Ð¸Â» ÐÐ¾Ð³Ð´Ð° ÑÐµÐ»Ð¾Ð²ÐµÐº Ð½Ðµ Ð¼Ð¾Ð¶ÐµÑ Ð´Ð°ÑÑ ÑÐ¾, ÑÑÐ¾ Ð¿ÑÐ¾ÑÑÑ ,ÐµÐ³Ð¾ Ð¶Ð´ÐµÑ Ð¸Ð·Ð½Ð°ÑÐ¸Ð»Ð¾Ð²Ð°Ð½Ð¸Ðµ Ð¸ Ð´Ð¾Ð²ÐµÐ´ÐµÐ½Ð¸Ðµ Ð´Ð¾ ÑÐ°Ð¼Ð¾ÑÐ±Ð¸Ð¹ÑÑÐ²Ð° 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60648"/>
            <a:ext cx="8064896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Ð°Ð¿Ð°Ð´Ð»Ð¾ ÑÐ°Ð±Ð¾ÑÐ°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692696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Используют блатной жаргон;</a:t>
            </a:r>
          </a:p>
          <a:p>
            <a:r>
              <a:rPr lang="ru-RU" dirty="0" smtClean="0"/>
              <a:t>Среди знакомых людей есть люди, отбывающие наказание;</a:t>
            </a:r>
          </a:p>
          <a:p>
            <a:r>
              <a:rPr lang="ru-RU" dirty="0" smtClean="0"/>
              <a:t>Живут «по понятиям», интересуются блатной романтикой, слушают шансон;</a:t>
            </a:r>
          </a:p>
          <a:p>
            <a:r>
              <a:rPr lang="ru-RU" dirty="0" smtClean="0"/>
              <a:t>Заставляют детей сдавать деньги для зоны на «</a:t>
            </a:r>
            <a:r>
              <a:rPr lang="ru-RU" dirty="0" err="1" smtClean="0"/>
              <a:t>общак</a:t>
            </a:r>
            <a:r>
              <a:rPr lang="ru-RU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</TotalTime>
  <Words>213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АУЕ – страна из трех букв. </vt:lpstr>
      <vt:lpstr>Презентация PowerPoint</vt:lpstr>
      <vt:lpstr>  Арестантско – уркаганское единство (Арестантский уклад един). Это неформальное молодёжное криминализованное движение</vt:lpstr>
      <vt:lpstr>Презентация PowerPoint</vt:lpstr>
      <vt:lpstr>Чем опасны?</vt:lpstr>
      <vt:lpstr>Презентация PowerPoint</vt:lpstr>
      <vt:lpstr>Презентация PowerPoint</vt:lpstr>
      <vt:lpstr>Презентация PowerPoint</vt:lpstr>
      <vt:lpstr>ПРИЗНАКИ</vt:lpstr>
      <vt:lpstr>Профилактические меры противодействия криминальной субкультуре подростков (рекомендации для родителей).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АУЕ – страна из трех букв.</dc:title>
  <dc:creator>Ирина</dc:creator>
  <cp:lastModifiedBy>School_2</cp:lastModifiedBy>
  <cp:revision>24</cp:revision>
  <dcterms:created xsi:type="dcterms:W3CDTF">2019-01-17T14:04:22Z</dcterms:created>
  <dcterms:modified xsi:type="dcterms:W3CDTF">2020-05-27T11:16:31Z</dcterms:modified>
</cp:coreProperties>
</file>