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имени" id="{12A764BC-7A35-46B7-AD72-79B0101DA67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02"/>
    <p:restoredTop sz="97707"/>
  </p:normalViewPr>
  <p:slideViewPr>
    <p:cSldViewPr snapToObjects="1">
      <p:cViewPr>
        <p:scale>
          <a:sx n="76" d="100"/>
          <a:sy n="76" d="100"/>
        </p:scale>
        <p:origin x="-1116" y="-72"/>
      </p:cViewPr>
      <p:guideLst>
        <p:guide orient="horz" pos="2153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 lang="en-US"/>
            </a:pPr>
            <a:r>
              <a:rPr lang="en-US" alt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en-US"/>
            </a:pPr>
            <a:r>
              <a:rPr lang="en-US" alt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en-US"/>
            </a:pPr>
            <a:fld id="{940A130E-E3B8-4EBE-931F-81B26B8448AA}" type="datetime1">
              <a:rPr lang="en-US" altLang="en-US"/>
              <a:pPr lvl="0">
                <a:defRPr lang="en-US"/>
              </a:pPr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en-US"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en-US"/>
            </a:pPr>
            <a:fld id="{800C6A38-4290-41DD-B95C-4155372FD4AF}" type="slidenum">
              <a:rPr lang="en-US" altLang="en-US"/>
              <a:pPr lvl="0">
                <a:defRPr lang="en-US"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s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en-US" altLang="en-US" smtClean="0"/>
              <a:t>Introduction</a:t>
            </a:r>
            <a:endParaRPr lang="en-US" altLang="en-US"/>
          </a:p>
          <a:p>
            <a:pPr lvl="0"/>
            <a:r>
              <a:rPr lang="en-US" altLang="en-US" smtClean="0"/>
              <a:t>Body 1</a:t>
            </a:r>
            <a:endParaRPr lang="en-US" altLang="en-US"/>
          </a:p>
          <a:p>
            <a:pPr lvl="0"/>
            <a:r>
              <a:rPr lang="en-US" altLang="en-US" smtClean="0"/>
              <a:t>Body 2</a:t>
            </a:r>
            <a:endParaRPr lang="en-US" altLang="en-US"/>
          </a:p>
          <a:p>
            <a:pPr lvl="0"/>
            <a:r>
              <a:rPr lang="en-US" altLang="en-US" smtClean="0"/>
              <a:t>Body 3</a:t>
            </a:r>
            <a:endParaRPr lang="en-US" altLang="en-US"/>
          </a:p>
          <a:p>
            <a:pPr lvl="0"/>
            <a:r>
              <a:rPr lang="en-US" altLang="en-US" smtClean="0"/>
              <a:t>Conclusion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altLang="en-US" smtClean="0"/>
              <a:t>Click the icon to add table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en-US" smtClean="0"/>
              <a:t>Click the icon to add picture</a:t>
            </a:r>
            <a:endParaRPr lang="en-US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altLang="en-US" smtClean="0"/>
              <a:t>Click to edit Master text styles</a:t>
            </a:r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en-US" altLang="en-US" smtClean="0"/>
              <a:pPr/>
              <a:t>3/25/2020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>
          <a:solidFill>
            <a:schemeClr val="tx2"/>
          </a:solidFill>
        </a:defRPr>
      </a:lvl2pPr>
      <a:lvl3pPr eaLnBrk="1" latinLnBrk="0" hangingPunct="1">
        <a:defRPr>
          <a:solidFill>
            <a:schemeClr val="tx2"/>
          </a:solidFill>
        </a:defRPr>
      </a:lvl3pPr>
      <a:lvl4pPr eaLnBrk="1" latinLnBrk="0" hangingPunct="1">
        <a:defRPr>
          <a:solidFill>
            <a:schemeClr val="tx2"/>
          </a:solidFill>
        </a:defRPr>
      </a:lvl4pPr>
      <a:lvl5pPr eaLnBrk="1" latinLnBrk="0" hangingPunct="1">
        <a:defRPr>
          <a:solidFill>
            <a:schemeClr val="tx2"/>
          </a:solidFill>
        </a:defRPr>
      </a:lvl5pPr>
      <a:lvl6pPr eaLnBrk="1" latinLnBrk="0" hangingPunct="1">
        <a:defRPr>
          <a:solidFill>
            <a:schemeClr val="tx2"/>
          </a:solidFill>
        </a:defRPr>
      </a:lvl6pPr>
      <a:lvl7pPr eaLnBrk="1" latinLnBrk="0" hangingPunct="1">
        <a:defRPr>
          <a:solidFill>
            <a:schemeClr val="tx2"/>
          </a:solidFill>
        </a:defRPr>
      </a:lvl7pPr>
      <a:lvl8pPr eaLnBrk="1" latinLnBrk="0" hangingPunct="1">
        <a:defRPr>
          <a:solidFill>
            <a:schemeClr val="tx2"/>
          </a:solidFill>
        </a:defRPr>
      </a:lvl8pPr>
      <a:lvl9pPr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370" y="0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ru-RU" altLang="en-US" sz="3200" dirty="0" smtClean="0">
                <a:solidFill>
                  <a:schemeClr val="tx1"/>
                </a:solidFill>
              </a:rPr>
              <a:t>МОУ «ЦО </a:t>
            </a:r>
            <a:r>
              <a:rPr lang="ru-RU" altLang="en-US" sz="3200" dirty="0">
                <a:solidFill>
                  <a:schemeClr val="tx1"/>
                </a:solidFill>
              </a:rPr>
              <a:t>№</a:t>
            </a:r>
            <a:r>
              <a:rPr lang="en-US" altLang="ru-RU" sz="3200" dirty="0" smtClean="0">
                <a:solidFill>
                  <a:schemeClr val="tx1"/>
                </a:solidFill>
              </a:rPr>
              <a:t>2</a:t>
            </a:r>
            <a:r>
              <a:rPr lang="ru-RU" altLang="ru-RU" sz="3200" dirty="0" smtClean="0"/>
              <a:t>»</a:t>
            </a:r>
            <a:r>
              <a:rPr lang="ru-RU" altLang="en-US" sz="3200" dirty="0" smtClean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Ясногорска </a:t>
            </a:r>
            <a:r>
              <a:rPr lang="ru-RU" altLang="en-US" sz="3200" dirty="0" smtClean="0">
                <a:solidFill>
                  <a:srgbClr val="FF0000"/>
                </a:solidFill>
              </a:rPr>
              <a:t> </a:t>
            </a:r>
            <a:endParaRPr lang="ru-RU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20868"/>
            <a:ext cx="8534399" cy="1752600"/>
          </a:xfrm>
        </p:spPr>
        <p:txBody>
          <a:bodyPr/>
          <a:lstStyle/>
          <a:p>
            <a:pPr>
              <a:defRPr/>
            </a:pPr>
            <a:r>
              <a:rPr lang="ru-RU" altLang="en-US" sz="6000" b="1">
                <a:solidFill>
                  <a:schemeClr val="tx1"/>
                </a:solidFill>
              </a:rPr>
              <a:t>АЗБУКА ШАХМАТ</a:t>
            </a:r>
          </a:p>
          <a:p>
            <a:pPr>
              <a:defRPr/>
            </a:pPr>
            <a:r>
              <a:rPr lang="ru-RU" altLang="en-US" sz="1800" b="1">
                <a:solidFill>
                  <a:schemeClr val="tx1"/>
                </a:solidFill>
              </a:rPr>
              <a:t>Подготовила учитель начальных классов Майсурадзе О</a:t>
            </a:r>
            <a:r>
              <a:rPr lang="en-US" altLang="ru-RU" sz="1800" b="1">
                <a:solidFill>
                  <a:schemeClr val="tx1"/>
                </a:solidFill>
              </a:rPr>
              <a:t>.</a:t>
            </a:r>
            <a:r>
              <a:rPr lang="ru-RU" altLang="en-US" sz="1800" b="1">
                <a:solidFill>
                  <a:schemeClr val="tx1"/>
                </a:solidFill>
              </a:rPr>
              <a:t>В</a:t>
            </a:r>
            <a:r>
              <a:rPr lang="en-US" altLang="ru-RU" sz="1800" b="1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16" y="740283"/>
            <a:ext cx="4392549" cy="5497068"/>
          </a:xfrm>
        </p:spPr>
        <p:txBody>
          <a:bodyPr/>
          <a:lstStyle/>
          <a:p>
            <a:pPr algn="l">
              <a:defRPr/>
            </a:pPr>
            <a:r>
              <a:rPr lang="ru-RU" altLang="en-US">
                <a:solidFill>
                  <a:schemeClr val="tx1"/>
                </a:solidFill>
              </a:rPr>
              <a:t>Увлекательные онлайн занятия, турниры и конкурсы вас ждут  на сайте </a:t>
            </a:r>
            <a:r>
              <a:rPr lang="ru-RU" altLang="en-US" sz="2800" b="1">
                <a:solidFill>
                  <a:schemeClr val="tx2">
                    <a:lumMod val="40000"/>
                    <a:lumOff val="60000"/>
                  </a:schemeClr>
                </a:solidFill>
              </a:rPr>
              <a:t>шахматнаяпланета.рф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27928" y="188595"/>
            <a:ext cx="6400799" cy="65360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79" y="374777"/>
            <a:ext cx="10363198" cy="1470025"/>
          </a:xfrm>
        </p:spPr>
        <p:txBody>
          <a:bodyPr/>
          <a:lstStyle/>
          <a:p>
            <a:pPr>
              <a:defRPr/>
            </a:pPr>
            <a:r>
              <a:rPr lang="ru-RU" altLang="en-US"/>
              <a:t>Используемые интернет</a:t>
            </a:r>
            <a:r>
              <a:rPr lang="en-US" altLang="ru-RU"/>
              <a:t>-</a:t>
            </a:r>
            <a:r>
              <a:rPr lang="ru-RU" altLang="en-US"/>
              <a:t>ресурсы</a:t>
            </a:r>
            <a:r>
              <a:rPr lang="en-US" altLang="ru-RU"/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006" y="1844802"/>
            <a:ext cx="10910696" cy="1752600"/>
          </a:xfrm>
        </p:spPr>
        <p:txBody>
          <a:bodyPr/>
          <a:lstStyle/>
          <a:p>
            <a:pPr>
              <a:defRPr/>
            </a:pPr>
            <a:r>
              <a:rPr lang="az-Cyrl-AZ" altLang="en-US" sz="2400">
                <a:solidFill>
                  <a:schemeClr val="tx2">
                    <a:lumMod val="40000"/>
                    <a:lumOff val="60000"/>
                  </a:schemeClr>
                </a:solidFill>
              </a:rPr>
              <a:t>школа.шахматнаяпланета.рф/CoursesList/ThemeDetails/117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289" y="908685"/>
            <a:ext cx="4464558" cy="4968621"/>
          </a:xfrm>
        </p:spPr>
        <p:txBody>
          <a:bodyPr>
            <a:normAutofit fontScale="92500"/>
          </a:bodyPr>
          <a:lstStyle/>
          <a:p>
            <a:pPr algn="l">
              <a:defRPr lang="en-US"/>
            </a:pPr>
            <a:r>
              <a:rPr lang="ru-RU" altLang="en-US">
                <a:solidFill>
                  <a:schemeClr val="tx1"/>
                </a:solidFill>
              </a:rPr>
              <a:t>Сегодня вы узнаете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что такое шахматы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 как их придумали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и как в них играют сегодня</a:t>
            </a:r>
            <a:r>
              <a:rPr lang="en-US" altLang="ru-RU">
                <a:solidFill>
                  <a:schemeClr val="tx1"/>
                </a:solidFill>
              </a:rPr>
              <a:t>.</a:t>
            </a:r>
          </a:p>
          <a:p>
            <a:pPr algn="l">
              <a:defRPr lang="en-US"/>
            </a:pPr>
            <a:r>
              <a:rPr lang="ru-RU" altLang="en-US" b="1">
                <a:solidFill>
                  <a:schemeClr val="tx1"/>
                </a:solidFill>
              </a:rPr>
              <a:t>Шахматы</a:t>
            </a:r>
            <a:r>
              <a:rPr lang="ru-RU" altLang="en-US">
                <a:solidFill>
                  <a:schemeClr val="tx1"/>
                </a:solidFill>
              </a:rPr>
              <a:t> </a:t>
            </a:r>
            <a:r>
              <a:rPr lang="en-US" altLang="ru-RU">
                <a:solidFill>
                  <a:schemeClr val="tx1"/>
                </a:solidFill>
              </a:rPr>
              <a:t>-</a:t>
            </a:r>
            <a:r>
              <a:rPr lang="ru-RU" altLang="en-US">
                <a:solidFill>
                  <a:schemeClr val="tx1"/>
                </a:solidFill>
              </a:rPr>
              <a:t> это прекрасная игра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 которая развивает память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находчивость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фантазию и много других полезных качеств</a:t>
            </a:r>
            <a:r>
              <a:rPr lang="en-US" altLang="ru-RU">
                <a:solidFill>
                  <a:schemeClr val="tx1"/>
                </a:solidFill>
              </a:rPr>
              <a:t>.</a:t>
            </a:r>
          </a:p>
          <a:p>
            <a:pPr>
              <a:defRPr lang="en-US"/>
            </a:pPr>
            <a:endParaRPr lang="en-US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34000" y="310324"/>
            <a:ext cx="6522720" cy="623735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71" y="1955990"/>
            <a:ext cx="3960495" cy="5145469"/>
          </a:xfrm>
        </p:spPr>
        <p:txBody>
          <a:bodyPr/>
          <a:lstStyle/>
          <a:p>
            <a:pPr algn="ctr">
              <a:buNone/>
              <a:defRPr/>
            </a:pPr>
            <a:r>
              <a:rPr lang="ru-RU" altLang="en-US"/>
              <a:t>Шахматы придумали полторы тысячи лет назад в Индии</a:t>
            </a:r>
            <a:r>
              <a:rPr lang="en-US" altLang="ru-RU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67784" y="980694"/>
            <a:ext cx="7089710" cy="48966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646" y="692658"/>
            <a:ext cx="4771264" cy="5760720"/>
          </a:xfrm>
        </p:spPr>
        <p:txBody>
          <a:bodyPr/>
          <a:lstStyle/>
          <a:p>
            <a:pPr>
              <a:defRPr/>
            </a:pPr>
            <a:r>
              <a:rPr lang="ru-RU" altLang="en-US">
                <a:solidFill>
                  <a:schemeClr val="tx1"/>
                </a:solidFill>
              </a:rPr>
              <a:t>У могущественного индийского шаха была  большая армия</a:t>
            </a:r>
            <a:r>
              <a:rPr lang="en-US" altLang="ru-RU">
                <a:solidFill>
                  <a:schemeClr val="tx1"/>
                </a:solidFill>
              </a:rPr>
              <a:t>:</a:t>
            </a:r>
            <a:r>
              <a:rPr lang="ru-RU" altLang="en-US">
                <a:solidFill>
                  <a:schemeClr val="tx1"/>
                </a:solidFill>
              </a:rPr>
              <a:t>десять тысяч пеших воинов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 тысячи коней и всадников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 сотни боевых слонов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 неприступные крепости и опытные полководцы</a:t>
            </a:r>
            <a:r>
              <a:rPr lang="en-US" altLang="ru-RU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925693" y="970788"/>
            <a:ext cx="5715000" cy="4762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307" y="728662"/>
            <a:ext cx="4392549" cy="5400675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ru-RU" altLang="en-US">
                <a:solidFill>
                  <a:schemeClr val="tx1"/>
                </a:solidFill>
              </a:rPr>
              <a:t>Шах отразил нападение всех своих соседей и заскучал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en-US">
                <a:solidFill>
                  <a:schemeClr val="tx1"/>
                </a:solidFill>
              </a:rPr>
              <a:t> И тогда по его просьбе мудрец придумал игру </a:t>
            </a:r>
            <a:r>
              <a:rPr lang="ru-RU" altLang="en-US" b="1">
                <a:solidFill>
                  <a:schemeClr val="tx1"/>
                </a:solidFill>
              </a:rPr>
              <a:t>“Шахматы”</a:t>
            </a:r>
            <a:r>
              <a:rPr lang="en-US" altLang="ru-RU" b="1">
                <a:solidFill>
                  <a:schemeClr val="tx1"/>
                </a:solidFill>
              </a:rPr>
              <a:t>,</a:t>
            </a:r>
            <a:r>
              <a:rPr lang="ru-RU" altLang="en-US" b="1">
                <a:solidFill>
                  <a:schemeClr val="tx1"/>
                </a:solidFill>
              </a:rPr>
              <a:t> </a:t>
            </a:r>
            <a:r>
              <a:rPr lang="ru-RU" altLang="en-US" b="0">
                <a:solidFill>
                  <a:schemeClr val="tx1"/>
                </a:solidFill>
              </a:rPr>
              <a:t>которая позволила шаху сражаться каждый день и не проливать ничьей крови</a:t>
            </a:r>
            <a:r>
              <a:rPr lang="en-US" altLang="ru-RU" b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75909" y="980694"/>
            <a:ext cx="6494018" cy="48966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987" y="766508"/>
            <a:ext cx="4357877" cy="5254815"/>
          </a:xfrm>
        </p:spPr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ru-RU" altLang="en-US">
                <a:solidFill>
                  <a:schemeClr val="tx1"/>
                </a:solidFill>
              </a:rPr>
              <a:t>С тех пор прошло много времени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но и сейчас миллион людей во всем мире играют в эту прекрасную игру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en-US">
                <a:solidFill>
                  <a:schemeClr val="tx1"/>
                </a:solidFill>
              </a:rPr>
              <a:t> В шахматы играют вдвоем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en-US">
                <a:solidFill>
                  <a:schemeClr val="tx1"/>
                </a:solidFill>
              </a:rPr>
              <a:t> Сражение ведется на шахматной доске белыми и черными фигурами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en-US">
                <a:solidFill>
                  <a:schemeClr val="tx1"/>
                </a:solidFill>
              </a:rPr>
              <a:t> Перед началом игры игроки пожимают друг другу руки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endParaRPr lang="en-US" altLang="ru-RU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  <a:p>
            <a:pPr>
              <a:defRPr/>
            </a:pPr>
            <a:endParaRPr lang="ru-RU" alt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75910" y="766508"/>
            <a:ext cx="6408802" cy="47965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71" y="740283"/>
            <a:ext cx="4896612" cy="5641086"/>
          </a:xfrm>
        </p:spPr>
        <p:txBody>
          <a:bodyPr/>
          <a:lstStyle/>
          <a:p>
            <a:pPr algn="l">
              <a:defRPr/>
            </a:pPr>
            <a:r>
              <a:rPr lang="ru-RU" altLang="en-US" sz="2800">
                <a:solidFill>
                  <a:schemeClr val="tx1"/>
                </a:solidFill>
              </a:rPr>
              <a:t>Шахматные фигуры рисуют и обозначают по</a:t>
            </a:r>
            <a:r>
              <a:rPr lang="en-US" altLang="ru-RU" sz="2800">
                <a:solidFill>
                  <a:schemeClr val="tx1"/>
                </a:solidFill>
              </a:rPr>
              <a:t>-</a:t>
            </a:r>
            <a:r>
              <a:rPr lang="ru-RU" altLang="en-US" sz="2800">
                <a:solidFill>
                  <a:schemeClr val="tx1"/>
                </a:solidFill>
              </a:rPr>
              <a:t>разному</a:t>
            </a:r>
            <a:r>
              <a:rPr lang="en-US" altLang="ru-RU" sz="2800">
                <a:solidFill>
                  <a:schemeClr val="tx1"/>
                </a:solidFill>
              </a:rPr>
              <a:t>,</a:t>
            </a:r>
            <a:r>
              <a:rPr lang="ru-RU" altLang="en-US" sz="2800">
                <a:solidFill>
                  <a:schemeClr val="tx1"/>
                </a:solidFill>
              </a:rPr>
              <a:t>но это всегда одни и те же фигуры</a:t>
            </a:r>
            <a:r>
              <a:rPr lang="en-US" altLang="ru-RU" sz="2800">
                <a:solidFill>
                  <a:schemeClr val="tx1"/>
                </a:solidFill>
              </a:rPr>
              <a:t>:</a:t>
            </a:r>
            <a:endParaRPr lang="en-US" altLang="ru-RU">
              <a:solidFill>
                <a:schemeClr val="tx1"/>
              </a:solidFill>
            </a:endParaRPr>
          </a:p>
          <a:p>
            <a:pPr marL="456960" indent="-456960" algn="l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Король</a:t>
            </a:r>
          </a:p>
          <a:p>
            <a:pPr marL="456960" indent="-456960" algn="l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Ферзь</a:t>
            </a:r>
          </a:p>
          <a:p>
            <a:pPr marL="456960" indent="-456960" algn="l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Ладья </a:t>
            </a:r>
          </a:p>
          <a:p>
            <a:pPr marL="456960" indent="-456960" algn="l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Слон</a:t>
            </a:r>
          </a:p>
          <a:p>
            <a:pPr marL="456960" indent="-456960" algn="l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Конь </a:t>
            </a:r>
          </a:p>
          <a:p>
            <a:pPr marL="456960" indent="-456960" algn="l">
              <a:buNone/>
              <a:defRPr/>
            </a:pPr>
            <a:r>
              <a:rPr lang="ru-RU" altLang="en-US">
                <a:solidFill>
                  <a:schemeClr val="tx1"/>
                </a:solidFill>
              </a:rPr>
              <a:t>Пешка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159883" y="590550"/>
            <a:ext cx="6496050" cy="5676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99613" y="0"/>
            <a:ext cx="5904737" cy="67414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16" y="548640"/>
            <a:ext cx="4032504" cy="5832729"/>
          </a:xfrm>
        </p:spPr>
        <p:txBody>
          <a:bodyPr/>
          <a:lstStyle/>
          <a:p>
            <a:pPr algn="l">
              <a:defRPr/>
            </a:pPr>
            <a:r>
              <a:rPr lang="ru-RU" altLang="en-US">
                <a:solidFill>
                  <a:schemeClr val="tx1"/>
                </a:solidFill>
              </a:rPr>
              <a:t>В начале игры фигуры расставляются на доске так</a:t>
            </a:r>
            <a:r>
              <a:rPr lang="en-US" altLang="ru-RU">
                <a:solidFill>
                  <a:schemeClr val="tx1"/>
                </a:solidFill>
              </a:rPr>
              <a:t>,</a:t>
            </a:r>
            <a:r>
              <a:rPr lang="ru-RU" altLang="en-US">
                <a:solidFill>
                  <a:schemeClr val="tx1"/>
                </a:solidFill>
              </a:rPr>
              <a:t> как показано на картинке справа</a:t>
            </a:r>
            <a:r>
              <a:rPr lang="en-US" altLang="ru-RU">
                <a:solidFill>
                  <a:schemeClr val="tx1"/>
                </a:solidFill>
              </a:rPr>
              <a:t>.</a:t>
            </a:r>
            <a:r>
              <a:rPr lang="ru-RU" altLang="en-US">
                <a:solidFill>
                  <a:schemeClr val="tx1"/>
                </a:solidFill>
              </a:rPr>
              <a:t> Это расположение называется </a:t>
            </a:r>
            <a:r>
              <a:rPr lang="ru-RU" altLang="en-US" b="1">
                <a:solidFill>
                  <a:schemeClr val="tx1"/>
                </a:solidFill>
              </a:rPr>
              <a:t>начальной позицией</a:t>
            </a:r>
            <a:r>
              <a:rPr lang="en-US" altLang="ru-RU" b="1">
                <a:solidFill>
                  <a:schemeClr val="tx1"/>
                </a:solidFill>
              </a:rPr>
              <a:t>.</a:t>
            </a:r>
            <a:r>
              <a:rPr lang="ru-RU" altLang="en-U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83911" y="66675"/>
            <a:ext cx="6400800" cy="672465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234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Thinkfree Office</vt:lpstr>
      <vt:lpstr>МОУ «ЦО №2» Ясногорска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интернет-ресурсы: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“ЦО №2” города Ясногорска  </dc:title>
  <dc:creator>Оксана Майсурадзе</dc:creator>
  <cp:lastModifiedBy>School_2</cp:lastModifiedBy>
  <cp:revision>19</cp:revision>
  <dcterms:created xsi:type="dcterms:W3CDTF">2015-12-02T08:37:17Z</dcterms:created>
  <dcterms:modified xsi:type="dcterms:W3CDTF">2020-03-25T11:04:30Z</dcterms:modified>
  <cp:version>0906.0100.01</cp:version>
</cp:coreProperties>
</file>