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57" r:id="rId4"/>
    <p:sldId id="259" r:id="rId5"/>
    <p:sldId id="264" r:id="rId6"/>
    <p:sldId id="265" r:id="rId7"/>
    <p:sldId id="266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  <p:sldId id="273" r:id="rId21"/>
    <p:sldId id="274" r:id="rId22"/>
    <p:sldId id="275" r:id="rId23"/>
    <p:sldId id="278" r:id="rId24"/>
    <p:sldId id="279" r:id="rId25"/>
    <p:sldId id="280" r:id="rId26"/>
    <p:sldId id="281" r:id="rId27"/>
    <p:sldId id="282" r:id="rId28"/>
    <p:sldId id="284" r:id="rId29"/>
    <p:sldId id="288" r:id="rId30"/>
    <p:sldId id="289" r:id="rId31"/>
    <p:sldId id="285" r:id="rId32"/>
    <p:sldId id="286" r:id="rId33"/>
    <p:sldId id="287" r:id="rId34"/>
    <p:sldId id="258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AAF75-CE4A-466F-B10B-D4C9885C8375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1FF53-4DAF-482F-AEFD-22CBF860A7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369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1FF53-4DAF-482F-AEFD-22CBF860A72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svetofor4pq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214313"/>
            <a:ext cx="87995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436F2-25EF-419B-B737-96D22D67DFE8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9B0B-C2F9-448E-BFA2-233DB09014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CA1F6-69B7-4CE4-97B1-6F6CF26B0B2F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50A80-865A-4245-B918-94FAE8887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24AB3-221A-4337-8914-CACB8E7038CF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7B0EF-3B13-4D71-B23A-F25B7E92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71BFB-C7B6-475C-BC8C-685B99E5FFCC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76635-B93A-4B33-9988-C9607E1F6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DB0E-5B45-4D7C-8A15-1FDFAF100FD4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7D39-FBD0-44DD-BD5C-EDEDF76D3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D0407-8C13-4738-BE43-6A28FE6489BA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F791A-F049-4292-A8FC-1C1DDBB36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30DFA-EBBA-4CB3-A13A-13FD09019877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DE0A-3645-4984-BCA3-72DBF6BF0A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4DA0F-EAB4-4D1E-80D1-2E2DAAA7078D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F90B5-FFE0-48A2-A20C-506A615F9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DB51-0EEF-47BF-896F-D747331B932F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7CDF2-C79F-48F0-8E2A-B91E1E801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D539-2A6A-4389-A86D-FC0F6CAC47C0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E4BD3-FD4F-4DF1-9F7F-DE5AACCB4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68B1D-FD14-4629-9685-0DED84F43262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E3B7E-BBEC-40A1-881E-6419308AA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66B9ABA-AAB0-4E79-BF9C-1AF3E402A8E5}" type="datetimeFigureOut">
              <a:rPr lang="ru-RU"/>
              <a:pPr>
                <a:defRPr/>
              </a:pPr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16EAFD-9495-404D-AD43-BC8A03EB7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15.xml"/><Relationship Id="rId18" Type="http://schemas.openxmlformats.org/officeDocument/2006/relationships/slide" Target="slide10.xml"/><Relationship Id="rId3" Type="http://schemas.openxmlformats.org/officeDocument/2006/relationships/image" Target="../media/image6.jpg"/><Relationship Id="rId21" Type="http://schemas.openxmlformats.org/officeDocument/2006/relationships/slide" Target="slide24.xml"/><Relationship Id="rId7" Type="http://schemas.openxmlformats.org/officeDocument/2006/relationships/slide" Target="slide7.xml"/><Relationship Id="rId12" Type="http://schemas.openxmlformats.org/officeDocument/2006/relationships/slide" Target="slide14.xml"/><Relationship Id="rId17" Type="http://schemas.openxmlformats.org/officeDocument/2006/relationships/slide" Target="slide9.xml"/><Relationship Id="rId25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3.xml"/><Relationship Id="rId24" Type="http://schemas.openxmlformats.org/officeDocument/2006/relationships/slide" Target="slide27.xml"/><Relationship Id="rId5" Type="http://schemas.openxmlformats.org/officeDocument/2006/relationships/slide" Target="slide5.xml"/><Relationship Id="rId15" Type="http://schemas.openxmlformats.org/officeDocument/2006/relationships/slide" Target="slide19.xml"/><Relationship Id="rId23" Type="http://schemas.openxmlformats.org/officeDocument/2006/relationships/slide" Target="slide26.xml"/><Relationship Id="rId10" Type="http://schemas.openxmlformats.org/officeDocument/2006/relationships/slide" Target="slide12.xml"/><Relationship Id="rId19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7.xml"/><Relationship Id="rId14" Type="http://schemas.openxmlformats.org/officeDocument/2006/relationships/slide" Target="slide18.xml"/><Relationship Id="rId22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229600" cy="1143000"/>
          </a:xfrm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Интерактивная викторина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1835696" y="1700808"/>
            <a:ext cx="7308304" cy="201622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       Знаю ли я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правила дорожного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движения?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79512" y="5805264"/>
            <a:ext cx="288032" cy="77523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9912" y="386104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Воспитатель 5А класса</a:t>
            </a:r>
          </a:p>
          <a:p>
            <a:r>
              <a:rPr lang="ru-RU" dirty="0" smtClean="0"/>
              <a:t>Полуэктова Ольга Анатольевна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40152" y="2924944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2787315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40" dirty="0" smtClean="0"/>
              <a:t>трамвай</a:t>
            </a:r>
            <a:endParaRPr lang="ru-RU" sz="5400" spc="-140" dirty="0"/>
          </a:p>
        </p:txBody>
      </p:sp>
      <p:pic>
        <p:nvPicPr>
          <p:cNvPr id="7" name="Picture 2" descr="C:\Documents and Settings\Admin\Рабочий стол\бук\открытый урок 2009 - 2010\2009-2010 уч. год ПДД игра Знатоки дорожного движения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60648"/>
            <a:ext cx="5904656" cy="203054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97116" y="2708920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243366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40" dirty="0" smtClean="0"/>
              <a:t>стоянка</a:t>
            </a:r>
            <a:endParaRPr lang="ru-RU" sz="5400" spc="-140" dirty="0"/>
          </a:p>
        </p:txBody>
      </p:sp>
      <p:pic>
        <p:nvPicPr>
          <p:cNvPr id="7" name="Picture 2" descr="C:\Documents and Settings\Admin\Рабочий стол\бук\открытый урок 2009 - 2010\2009-2010 уч. год ПДД игра Знатоки дорожного движения\Рисунок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8640"/>
            <a:ext cx="5957277" cy="194421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460" y="1916831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138802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3928" y="3847759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14 лет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47897" y="2132856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12 лет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64088" y="3140968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13 лет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95736" y="332656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ru-RU" sz="3200" spc="-140" dirty="0" smtClean="0"/>
              <a:t>С </a:t>
            </a:r>
            <a:r>
              <a:rPr lang="ru-RU" sz="3200" spc="-140" dirty="0"/>
              <a:t>какого возраста разрешается </a:t>
            </a:r>
          </a:p>
          <a:p>
            <a:pPr marL="0" indent="0" algn="ctr">
              <a:buNone/>
            </a:pPr>
            <a:r>
              <a:rPr lang="ru-RU" sz="3200" spc="-140" dirty="0"/>
              <a:t>водить велосипед по улицам и дорогам</a:t>
            </a:r>
            <a:r>
              <a:rPr lang="ru-RU" sz="3200" spc="-140" dirty="0" smtClean="0"/>
              <a:t>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0975" y="4153837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6411" y="4272377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340875" y="3429000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Остановиться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2132856"/>
            <a:ext cx="2880320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Повернуть направо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87396" y="119675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Опасность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7744" y="0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Какую информацию пытается сообщить движущийся велосипедист ?</a:t>
            </a:r>
            <a:endParaRPr lang="ru-RU" sz="3200" spc="-140" dirty="0"/>
          </a:p>
        </p:txBody>
      </p:sp>
      <p:pic>
        <p:nvPicPr>
          <p:cNvPr id="10" name="Рисунок 9" descr="http://test.sch496.ru/images/p7_ris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592" y="1196752"/>
            <a:ext cx="237626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206" y="1378959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642" y="1524877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932040" y="2636912"/>
            <a:ext cx="3096344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По тротуару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7677" y="1268760"/>
            <a:ext cx="3024336" cy="11521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По велосипедной</a:t>
            </a:r>
          </a:p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дорожке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40266" y="3501008"/>
            <a:ext cx="3096344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На стадионах</a:t>
            </a:r>
            <a:r>
              <a:rPr lang="ru-RU" sz="3600" dirty="0">
                <a:solidFill>
                  <a:schemeClr val="bg1"/>
                </a:solidFill>
              </a:rPr>
              <a:t>,</a:t>
            </a:r>
            <a:r>
              <a:rPr lang="ru-RU" sz="3600" dirty="0" smtClean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в</a:t>
            </a:r>
            <a:r>
              <a:rPr lang="ru-RU" sz="3600" dirty="0" smtClean="0">
                <a:solidFill>
                  <a:schemeClr val="bg1"/>
                </a:solidFill>
              </a:rPr>
              <a:t>о дворах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9752" y="49738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Где велосипедисту запрещено движение?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23728" y="11663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Перевозка  пассажиров на велосипеде разрешена …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6404" y="1528191"/>
            <a:ext cx="1080120" cy="1080121"/>
          </a:xfrm>
          <a:prstGeom prst="rect">
            <a:avLst/>
          </a:prstGeom>
          <a:noFill/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623628"/>
            <a:ext cx="889248" cy="889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970156" y="2420888"/>
            <a:ext cx="3096344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До 7 лет на специальном сидении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34713" y="1412776"/>
            <a:ext cx="3096344" cy="86409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Только на раме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733056" y="3562641"/>
            <a:ext cx="3096344" cy="10801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На заднем сидении, но в шлеме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424336" y="64285"/>
            <a:ext cx="1872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Кто проедет первым?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186311"/>
            <a:ext cx="1080120" cy="1080121"/>
          </a:xfrm>
          <a:prstGeom prst="rect">
            <a:avLst/>
          </a:prstGeom>
          <a:noFill/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357383"/>
            <a:ext cx="889248" cy="889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296544" y="3790705"/>
            <a:ext cx="3096344" cy="5580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Мотоциклист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225016"/>
            <a:ext cx="3096344" cy="5040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Автомобилист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05065" y="4494375"/>
            <a:ext cx="2934920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Велосипедист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29698" name="Picture 2" descr="http://www.dd.sch975.edusite.ru/images/p25_svetofor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35436" y="0"/>
            <a:ext cx="4809099" cy="32129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24663" y="236137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 поедут машины?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227" y="3960440"/>
            <a:ext cx="1080120" cy="1080121"/>
          </a:xfrm>
          <a:prstGeom prst="rect">
            <a:avLst/>
          </a:prstGeom>
          <a:noFill/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4663" y="4123928"/>
            <a:ext cx="889248" cy="889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652120" y="2606222"/>
            <a:ext cx="2376264" cy="55806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spc="-190" dirty="0" smtClean="0">
                <a:solidFill>
                  <a:schemeClr val="bg1"/>
                </a:solidFill>
              </a:rPr>
              <a:t>Б и Г вместе</a:t>
            </a:r>
            <a:endParaRPr lang="ru-RU" sz="3600" spc="-19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1755031"/>
            <a:ext cx="2376264" cy="5040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spc="-190" dirty="0" smtClean="0">
                <a:solidFill>
                  <a:schemeClr val="bg1"/>
                </a:solidFill>
              </a:rPr>
              <a:t>А, В, 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3462568"/>
            <a:ext cx="2376264" cy="50405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spc="-190" dirty="0" smtClean="0">
                <a:solidFill>
                  <a:schemeClr val="bg1"/>
                </a:solidFill>
              </a:rPr>
              <a:t>А и В вместе</a:t>
            </a:r>
            <a:endParaRPr lang="ru-RU" sz="3600" spc="-190" dirty="0">
              <a:solidFill>
                <a:schemeClr val="bg1"/>
              </a:solidFill>
            </a:endParaRPr>
          </a:p>
        </p:txBody>
      </p:sp>
      <p:pic>
        <p:nvPicPr>
          <p:cNvPr id="41986" name="Picture 2" descr="http://www.dd.sch975.edusite.ru/images/p25_svetofor6.jpg"/>
          <p:cNvPicPr>
            <a:picLocks noChangeAspect="1" noChangeArrowheads="1"/>
          </p:cNvPicPr>
          <p:nvPr/>
        </p:nvPicPr>
        <p:blipFill>
          <a:blip r:embed="rId6" cstate="print"/>
          <a:srcRect l="13321" t="11571" r="10081" b="11287"/>
          <a:stretch>
            <a:fillRect/>
          </a:stretch>
        </p:blipFill>
        <p:spPr bwMode="auto">
          <a:xfrm>
            <a:off x="948172" y="692696"/>
            <a:ext cx="4824536" cy="419524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71600" y="119675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4005064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Б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2040" y="278092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69269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Г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339752" y="116632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dirty="0" smtClean="0"/>
              <a:t>Пешеход подошел к перекрестку, который регулируется светофором и регулировщиком. Кому должен подчиниться пешеход при переходе? </a:t>
            </a:r>
          </a:p>
        </p:txBody>
      </p:sp>
      <p:pic>
        <p:nvPicPr>
          <p:cNvPr id="19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8372" y="2752579"/>
            <a:ext cx="1080120" cy="1080121"/>
          </a:xfrm>
          <a:prstGeom prst="rect">
            <a:avLst/>
          </a:prstGeom>
          <a:noFill/>
        </p:spPr>
      </p:pic>
      <p:pic>
        <p:nvPicPr>
          <p:cNvPr id="2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2802617"/>
            <a:ext cx="889248" cy="88924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4139952" y="3292640"/>
            <a:ext cx="3528392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Регулировщику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32040" y="2671177"/>
            <a:ext cx="3528392" cy="57606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Светофору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63888" y="3966267"/>
            <a:ext cx="3528392" cy="129614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Действовать по собственному усмотрению 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95736" y="11663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Где можно ожидать общественный транспорт?</a:t>
            </a:r>
            <a:endParaRPr lang="ru-RU" sz="3200" spc="-140" dirty="0"/>
          </a:p>
        </p:txBody>
      </p:sp>
      <p:pic>
        <p:nvPicPr>
          <p:cNvPr id="10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3788" y="1193850"/>
            <a:ext cx="1080120" cy="1080121"/>
          </a:xfrm>
          <a:prstGeom prst="rect">
            <a:avLst/>
          </a:prstGeom>
          <a:noFill/>
        </p:spPr>
      </p:pic>
      <p:pic>
        <p:nvPicPr>
          <p:cNvPr id="11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9224" y="1396632"/>
            <a:ext cx="889248" cy="8892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114533" y="2414050"/>
            <a:ext cx="3744416" cy="1800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В местах с указателями остановки</a:t>
            </a:r>
          </a:p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общественного транспорта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1373204"/>
            <a:ext cx="3744416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У края</a:t>
            </a:r>
          </a:p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проезжей части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03848" y="4401107"/>
            <a:ext cx="3744416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В любом месте</a:t>
            </a:r>
          </a:p>
          <a:p>
            <a:pPr algn="ctr">
              <a:lnSpc>
                <a:spcPts val="28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проезжей части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-180528" y="135428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09353" y="-243408"/>
            <a:ext cx="61206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87858" y="825578"/>
            <a:ext cx="64541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Команды отвечают по очереди.</a:t>
            </a:r>
          </a:p>
          <a:p>
            <a:r>
              <a:rPr lang="ru-RU" sz="2400" dirty="0" smtClean="0"/>
              <a:t>Цена каждого вопроса 1 балл.</a:t>
            </a:r>
          </a:p>
          <a:p>
            <a:r>
              <a:rPr lang="ru-RU" sz="2400" dirty="0" smtClean="0"/>
              <a:t>За правильный ответ команда получает 1 балл, при неправильном ответе количество баллов не меняется.</a:t>
            </a:r>
          </a:p>
          <a:p>
            <a:r>
              <a:rPr lang="ru-RU" sz="2400" dirty="0" smtClean="0"/>
              <a:t>Правильный ответ обозначается</a:t>
            </a:r>
          </a:p>
          <a:p>
            <a:endParaRPr lang="ru-RU" sz="2400" dirty="0" smtClean="0"/>
          </a:p>
          <a:p>
            <a:r>
              <a:rPr lang="ru-RU" sz="2400" dirty="0" smtClean="0"/>
              <a:t>Неправильный </a:t>
            </a:r>
            <a:r>
              <a:rPr lang="ru-RU" sz="2400" dirty="0" smtClean="0"/>
              <a:t>ответ</a:t>
            </a:r>
            <a:endParaRPr lang="ru-RU" sz="2400" dirty="0"/>
          </a:p>
        </p:txBody>
      </p:sp>
      <p:pic>
        <p:nvPicPr>
          <p:cNvPr id="8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2311152"/>
            <a:ext cx="864096" cy="864096"/>
          </a:xfrm>
          <a:prstGeom prst="rect">
            <a:avLst/>
          </a:prstGeom>
          <a:noFill/>
        </p:spPr>
      </p:pic>
      <p:pic>
        <p:nvPicPr>
          <p:cNvPr id="9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080257"/>
            <a:ext cx="1008112" cy="1008113"/>
          </a:xfrm>
          <a:prstGeom prst="rect">
            <a:avLst/>
          </a:prstGeom>
          <a:noFill/>
        </p:spPr>
      </p:pic>
      <p:pic>
        <p:nvPicPr>
          <p:cNvPr id="10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796136" y="908720"/>
            <a:ext cx="244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 поедут машины?</a:t>
            </a:r>
            <a:endParaRPr lang="ru-RU" sz="3200" spc="-140" dirty="0"/>
          </a:p>
        </p:txBody>
      </p:sp>
      <p:pic>
        <p:nvPicPr>
          <p:cNvPr id="16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69159"/>
            <a:ext cx="1080120" cy="1080121"/>
          </a:xfrm>
          <a:prstGeom prst="rect">
            <a:avLst/>
          </a:prstGeom>
          <a:noFill/>
        </p:spPr>
      </p:pic>
      <p:pic>
        <p:nvPicPr>
          <p:cNvPr id="17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021559"/>
            <a:ext cx="889248" cy="88924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004048" y="3645024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Венеция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443711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Рим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4048" y="515719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Палермо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6468557" y="1351620"/>
            <a:ext cx="2662064" cy="2210544"/>
          </a:xfrm>
        </p:spPr>
        <p:txBody>
          <a:bodyPr/>
          <a:lstStyle/>
          <a:p>
            <a:pPr eaLnBrk="1" hangingPunct="1"/>
            <a:r>
              <a:rPr lang="ru-RU" dirty="0" smtClean="0"/>
              <a:t>Первый светофор, Лондон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4639935" cy="439248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5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1043608" y="5301208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375248" y="22029"/>
            <a:ext cx="67687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Каким необычным транспортным средством пользовался герой русской сказки «По щучьему велению»?</a:t>
            </a:r>
            <a:endParaRPr lang="ru-RU" sz="3200" spc="-14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997165" y="2084132"/>
            <a:ext cx="2146835" cy="50405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spc="-190" dirty="0" smtClean="0">
                <a:solidFill>
                  <a:schemeClr val="bg1"/>
                </a:solidFill>
              </a:rPr>
              <a:t>ответ</a:t>
            </a:r>
          </a:p>
        </p:txBody>
      </p:sp>
      <p:pic>
        <p:nvPicPr>
          <p:cNvPr id="2052" name="Picture 4" descr="http://im5-tub-ru.yandex.net/i?id=6766810-26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084132"/>
            <a:ext cx="3118427" cy="2304256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192" y="2409842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1192" y="2600715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67792" y="645453"/>
            <a:ext cx="4076208" cy="165618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ru-RU" sz="2400" dirty="0" smtClean="0"/>
              <a:t>Участок дороги, расположенный вблизи детского учреждения, где возможно появление детей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82974" y="2301638"/>
            <a:ext cx="4320480" cy="148740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ru-RU" sz="2400" dirty="0" smtClean="0"/>
              <a:t>Участок дороги, временно используемый для проведения спортивных соревнований.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95982" y="3936892"/>
            <a:ext cx="3826504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Беговая дорожка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1673"/>
            <a:ext cx="2134316" cy="187220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860032" y="0"/>
            <a:ext cx="4283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Что это за знак?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340" y="2276871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67744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158680" y="1988840"/>
            <a:ext cx="4933056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Пешеходная дорожка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07904" y="2852936"/>
            <a:ext cx="49685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Движение пешеходов запрещено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75448" y="980728"/>
            <a:ext cx="4968552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Пешеходный переход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107921"/>
            <a:ext cx="500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Что это за знак?</a:t>
            </a:r>
            <a:endParaRPr lang="ru-RU" sz="3200" spc="-14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4884" y="163368"/>
            <a:ext cx="1944216" cy="1944216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322" y="1988840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758" y="2204864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037237" y="3501008"/>
            <a:ext cx="4933056" cy="93610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Движение на велосипеде запрещено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2204864"/>
            <a:ext cx="49685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Уступи место велосипедисту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78123" y="1196752"/>
            <a:ext cx="4265877" cy="79208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2800" dirty="0" smtClean="0">
                <a:solidFill>
                  <a:schemeClr val="bg1"/>
                </a:solidFill>
              </a:rPr>
              <a:t>Велосипедная дорожка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107921"/>
            <a:ext cx="3708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Что это за знак?</a:t>
            </a:r>
            <a:endParaRPr lang="ru-RU" sz="3200" spc="-140" dirty="0"/>
          </a:p>
        </p:txBody>
      </p:sp>
      <p:pic>
        <p:nvPicPr>
          <p:cNvPr id="37890" name="Picture 2" descr="1h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16274"/>
            <a:ext cx="1728192" cy="1728192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897" y="3765611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9333" y="3861048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860031" y="3118432"/>
            <a:ext cx="2160241" cy="5143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№2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50620" y="3063433"/>
            <a:ext cx="2469516" cy="55390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№1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64288" y="3157996"/>
            <a:ext cx="2105876" cy="43521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9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№3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39814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Какой знак называется</a:t>
            </a:r>
          </a:p>
          <a:p>
            <a:pPr algn="ctr"/>
            <a:r>
              <a:rPr lang="ru-RU" sz="3200" spc="-140" dirty="0" smtClean="0"/>
              <a:t>«Пешеходный переход»?</a:t>
            </a:r>
            <a:endParaRPr lang="ru-RU" sz="3200" spc="-140" dirty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6" cstate="print"/>
          <a:srcRect l="48413"/>
          <a:stretch>
            <a:fillRect/>
          </a:stretch>
        </p:blipFill>
        <p:spPr bwMode="auto">
          <a:xfrm>
            <a:off x="4860032" y="1235686"/>
            <a:ext cx="1809787" cy="172819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117032"/>
            <a:ext cx="1728192" cy="1728192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9" name="Picture 7" descr="1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84579" y="1172378"/>
            <a:ext cx="1987421" cy="1728192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4742447" y="267041"/>
            <a:ext cx="4390256" cy="3528392"/>
          </a:xfrm>
        </p:spPr>
        <p:txBody>
          <a:bodyPr/>
          <a:lstStyle/>
          <a:p>
            <a:pPr eaLnBrk="1" hangingPunct="1"/>
            <a:r>
              <a:rPr lang="ru-RU" b="1" dirty="0" smtClean="0"/>
              <a:t>5 августа – Международный день светофора</a:t>
            </a:r>
            <a:endParaRPr lang="ru-RU" dirty="0" smtClean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39752" y="-184944"/>
            <a:ext cx="2798762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1043608" y="5301208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450423" y="608856"/>
            <a:ext cx="2662064" cy="2210544"/>
          </a:xfrm>
        </p:spPr>
        <p:txBody>
          <a:bodyPr/>
          <a:lstStyle/>
          <a:p>
            <a:pPr eaLnBrk="1" hangingPunct="1"/>
            <a:r>
              <a:rPr lang="ru-RU" dirty="0" smtClean="0"/>
              <a:t>Первый светофор, Лондон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5918"/>
            <a:ext cx="4639935" cy="4392488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9" name="Picture 8" descr="http://im0-tub-ru.yandex.net/i?id=493656458-38-72&amp;n=2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043608" y="5301208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471592" y="0"/>
            <a:ext cx="3672408" cy="2448272"/>
          </a:xfrm>
        </p:spPr>
        <p:txBody>
          <a:bodyPr/>
          <a:lstStyle/>
          <a:p>
            <a:pPr eaLnBrk="1" hangingPunct="1"/>
            <a:r>
              <a:rPr lang="ru-RU" dirty="0" smtClean="0"/>
              <a:t>США</a:t>
            </a:r>
            <a:br>
              <a:rPr lang="ru-RU" dirty="0" smtClean="0"/>
            </a:br>
            <a:r>
              <a:rPr lang="ru-RU" dirty="0" smtClean="0"/>
              <a:t>август 1914г. светофор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0"/>
            <a:ext cx="3014624" cy="4175794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3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1043608" y="5301208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7872" y="2490616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ЭХ, ДОРОГИ..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77872" y="3361674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ВЕЛОСИПЕД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77872" y="4076054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РЕБУСЫ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77872" y="4786322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ЗНАКИ</a:t>
            </a:r>
            <a:endParaRPr lang="ru-RU" sz="2400" b="1" dirty="0"/>
          </a:p>
        </p:txBody>
      </p:sp>
      <p:sp>
        <p:nvSpPr>
          <p:cNvPr id="37" name="Прямоугольник с двумя скругленными противолежащими углами 36">
            <a:hlinkClick r:id="rId4" action="ppaction://hlinksldjump"/>
          </p:cNvPr>
          <p:cNvSpPr/>
          <p:nvPr/>
        </p:nvSpPr>
        <p:spPr>
          <a:xfrm>
            <a:off x="3785612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8" name="Прямоугольник с двумя скругленными противолежащими углами 37">
            <a:hlinkClick r:id="rId5" action="ppaction://hlinksldjump"/>
          </p:cNvPr>
          <p:cNvSpPr/>
          <p:nvPr/>
        </p:nvSpPr>
        <p:spPr>
          <a:xfrm>
            <a:off x="4634888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с двумя скругленными противолежащими углами 38">
            <a:hlinkClick r:id="rId6" action="ppaction://hlinksldjump"/>
          </p:cNvPr>
          <p:cNvSpPr/>
          <p:nvPr/>
        </p:nvSpPr>
        <p:spPr>
          <a:xfrm>
            <a:off x="5492144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с двумя скругленными противолежащими углами 39">
            <a:hlinkClick r:id="rId7" action="ppaction://hlinksldjump"/>
          </p:cNvPr>
          <p:cNvSpPr/>
          <p:nvPr/>
        </p:nvSpPr>
        <p:spPr>
          <a:xfrm>
            <a:off x="6357380" y="264147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с двумя скругленными противолежащими углами 40">
            <a:hlinkClick r:id="rId8" action="ppaction://hlinksldjump"/>
          </p:cNvPr>
          <p:cNvSpPr/>
          <p:nvPr/>
        </p:nvSpPr>
        <p:spPr>
          <a:xfrm>
            <a:off x="3785612" y="544978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с двумя скругленными противолежащими углами 41">
            <a:hlinkClick r:id="rId9" action="ppaction://hlinksldjump"/>
          </p:cNvPr>
          <p:cNvSpPr/>
          <p:nvPr/>
        </p:nvSpPr>
        <p:spPr>
          <a:xfrm>
            <a:off x="4649708" y="544522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с двумя скругленными противолежащими углами 42">
            <a:hlinkClick r:id="rId10" action="ppaction://hlinksldjump"/>
          </p:cNvPr>
          <p:cNvSpPr/>
          <p:nvPr/>
        </p:nvSpPr>
        <p:spPr>
          <a:xfrm>
            <a:off x="3785612" y="336155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с двумя скругленными противолежащими углами 43">
            <a:hlinkClick r:id="rId11" action="ppaction://hlinksldjump"/>
          </p:cNvPr>
          <p:cNvSpPr/>
          <p:nvPr/>
        </p:nvSpPr>
        <p:spPr>
          <a:xfrm>
            <a:off x="4634888" y="336155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с двумя скругленными противолежащими углами 44">
            <a:hlinkClick r:id="rId12" action="ppaction://hlinksldjump"/>
          </p:cNvPr>
          <p:cNvSpPr/>
          <p:nvPr/>
        </p:nvSpPr>
        <p:spPr>
          <a:xfrm>
            <a:off x="5492144" y="335699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с двумя скругленными противолежащими углами 45">
            <a:hlinkClick r:id="rId13" action="ppaction://hlinksldjump"/>
          </p:cNvPr>
          <p:cNvSpPr/>
          <p:nvPr/>
        </p:nvSpPr>
        <p:spPr>
          <a:xfrm>
            <a:off x="6357380" y="336155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7" name="Прямоугольник с двумя скругленными противолежащими углами 46">
            <a:hlinkClick r:id="rId14" action="ppaction://hlinksldjump"/>
          </p:cNvPr>
          <p:cNvSpPr/>
          <p:nvPr/>
        </p:nvSpPr>
        <p:spPr>
          <a:xfrm>
            <a:off x="5513804" y="544522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с двумя скругленными противолежащими углами 47">
            <a:hlinkClick r:id="rId15" action="ppaction://hlinksldjump"/>
          </p:cNvPr>
          <p:cNvSpPr/>
          <p:nvPr/>
        </p:nvSpPr>
        <p:spPr>
          <a:xfrm>
            <a:off x="6377900" y="5445224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с двумя скругленными противолежащими углами 48">
            <a:hlinkClick r:id="rId16" action="ppaction://hlinksldjump"/>
          </p:cNvPr>
          <p:cNvSpPr/>
          <p:nvPr/>
        </p:nvSpPr>
        <p:spPr>
          <a:xfrm>
            <a:off x="3785612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с двумя скругленными противолежащими углами 49">
            <a:hlinkClick r:id="rId17" action="ppaction://hlinksldjump"/>
          </p:cNvPr>
          <p:cNvSpPr/>
          <p:nvPr/>
        </p:nvSpPr>
        <p:spPr>
          <a:xfrm>
            <a:off x="4634888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с двумя скругленными противолежащими углами 50">
            <a:hlinkClick r:id="rId18" action="ppaction://hlinksldjump"/>
          </p:cNvPr>
          <p:cNvSpPr/>
          <p:nvPr/>
        </p:nvSpPr>
        <p:spPr>
          <a:xfrm>
            <a:off x="5492144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с двумя скругленными противолежащими углами 51">
            <a:hlinkClick r:id="rId19" action="ppaction://hlinksldjump"/>
          </p:cNvPr>
          <p:cNvSpPr/>
          <p:nvPr/>
        </p:nvSpPr>
        <p:spPr>
          <a:xfrm>
            <a:off x="6357380" y="408163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5" name="Прямоугольник с двумя скругленными противолежащими углами 54">
            <a:hlinkClick r:id="rId20" action="ppaction://hlinksldjump"/>
          </p:cNvPr>
          <p:cNvSpPr/>
          <p:nvPr/>
        </p:nvSpPr>
        <p:spPr>
          <a:xfrm>
            <a:off x="3785612" y="480171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1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6" name="Прямоугольник с двумя скругленными противолежащими углами 55">
            <a:hlinkClick r:id="rId21" action="ppaction://hlinksldjump"/>
          </p:cNvPr>
          <p:cNvSpPr/>
          <p:nvPr/>
        </p:nvSpPr>
        <p:spPr>
          <a:xfrm>
            <a:off x="4634888" y="480171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7" name="Прямоугольник с двумя скругленными противолежащими углами 56">
            <a:hlinkClick r:id="rId22" action="ppaction://hlinksldjump"/>
          </p:cNvPr>
          <p:cNvSpPr/>
          <p:nvPr/>
        </p:nvSpPr>
        <p:spPr>
          <a:xfrm>
            <a:off x="5492144" y="480171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с двумя скругленными противолежащими углами 57">
            <a:hlinkClick r:id="rId23" action="ppaction://hlinksldjump"/>
          </p:cNvPr>
          <p:cNvSpPr/>
          <p:nvPr/>
        </p:nvSpPr>
        <p:spPr>
          <a:xfrm>
            <a:off x="6357380" y="4786322"/>
            <a:ext cx="714380" cy="571504"/>
          </a:xfrm>
          <a:prstGeom prst="round2DiagRect">
            <a:avLst>
              <a:gd name="adj1" fmla="val 16667"/>
              <a:gd name="adj2" fmla="val 37302"/>
            </a:avLst>
          </a:prstGeom>
          <a:solidFill>
            <a:srgbClr val="00CC00"/>
          </a:solidFill>
          <a:ln>
            <a:solidFill>
              <a:srgbClr val="FFC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259632" y="5445224"/>
            <a:ext cx="2000264" cy="571504"/>
          </a:xfrm>
          <a:prstGeom prst="rect">
            <a:avLst/>
          </a:prstGeom>
          <a:solidFill>
            <a:srgbClr val="6633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СИТУАЦИЯ!</a:t>
            </a:r>
            <a:endParaRPr lang="ru-RU" sz="2400" b="1" dirty="0"/>
          </a:p>
        </p:txBody>
      </p:sp>
      <p:pic>
        <p:nvPicPr>
          <p:cNvPr id="74" name="Picture 8" descr="http://im0-tub-ru.yandex.net/i?id=493656458-38-72&amp;n=21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rcRect l="75008"/>
          <a:stretch>
            <a:fillRect/>
          </a:stretch>
        </p:blipFill>
        <p:spPr bwMode="auto">
          <a:xfrm>
            <a:off x="971600" y="5373216"/>
            <a:ext cx="288032" cy="7752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40821" y="548680"/>
            <a:ext cx="7418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Выбери себе вопрос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076279" y="332656"/>
            <a:ext cx="3672408" cy="3456384"/>
          </a:xfrm>
        </p:spPr>
        <p:txBody>
          <a:bodyPr/>
          <a:lstStyle/>
          <a:p>
            <a:pPr eaLnBrk="1" hangingPunct="1"/>
            <a:r>
              <a:rPr lang="ru-RU" dirty="0" smtClean="0"/>
              <a:t>Япония</a:t>
            </a:r>
            <a:br>
              <a:rPr lang="ru-RU" dirty="0" smtClean="0"/>
            </a:br>
            <a:r>
              <a:rPr lang="ru-RU" dirty="0" smtClean="0"/>
              <a:t>1920г</a:t>
            </a:r>
            <a:br>
              <a:rPr lang="ru-RU" dirty="0" smtClean="0"/>
            </a:br>
            <a:r>
              <a:rPr lang="ru-RU" dirty="0" smtClean="0"/>
              <a:t>первый трехцветный светофор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8600"/>
            <a:ext cx="2088455" cy="3985783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0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971600" y="5157192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3573"/>
            <a:ext cx="2826395" cy="4784493"/>
          </a:xfrm>
          <a:prstGeom prst="rect">
            <a:avLst/>
          </a:prstGeom>
          <a:noFill/>
          <a:ln w="5080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372200" y="761628"/>
            <a:ext cx="2662064" cy="2210544"/>
          </a:xfrm>
        </p:spPr>
        <p:txBody>
          <a:bodyPr/>
          <a:lstStyle/>
          <a:p>
            <a:pPr eaLnBrk="1" hangingPunct="1"/>
            <a:r>
              <a:rPr lang="ru-RU" dirty="0" smtClean="0"/>
              <a:t>г.Москва</a:t>
            </a:r>
          </a:p>
        </p:txBody>
      </p:sp>
      <p:pic>
        <p:nvPicPr>
          <p:cNvPr id="9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1043608" y="5229200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81936" y="457200"/>
            <a:ext cx="2662064" cy="2210544"/>
          </a:xfrm>
        </p:spPr>
        <p:txBody>
          <a:bodyPr/>
          <a:lstStyle/>
          <a:p>
            <a:pPr eaLnBrk="1" hangingPunct="1"/>
            <a:r>
              <a:rPr lang="ru-RU" dirty="0" smtClean="0"/>
              <a:t>г.Пермь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76897"/>
            <a:ext cx="3695204" cy="4925394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0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1043608" y="5157192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1409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0" y="2819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91880" y="4183221"/>
            <a:ext cx="3528392" cy="1152128"/>
          </a:xfrm>
        </p:spPr>
        <p:txBody>
          <a:bodyPr/>
          <a:lstStyle/>
          <a:p>
            <a:pPr eaLnBrk="1" hangingPunct="1"/>
            <a:r>
              <a:rPr lang="ru-RU" dirty="0" smtClean="0"/>
              <a:t>г.Мельбурн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7" y="-47565"/>
            <a:ext cx="5640249" cy="4230786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ffectLst/>
        </p:spPr>
      </p:pic>
      <p:pic>
        <p:nvPicPr>
          <p:cNvPr id="11" name="Picture 8" descr="http://im0-tub-ru.yandex.net/i?id=493656458-38-72&amp;n=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75008"/>
          <a:stretch>
            <a:fillRect/>
          </a:stretch>
        </p:blipFill>
        <p:spPr bwMode="auto">
          <a:xfrm>
            <a:off x="971600" y="5229200"/>
            <a:ext cx="288032" cy="77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868" y="2222107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9304" y="2420888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652120" y="2217440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Венеция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32040" y="2986100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Рим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15916" y="390371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Палермо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476672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В  каком итальянском городе совершенно нет машин?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460" y="2872590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007479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23928" y="4293096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Англия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00747" y="3483470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Франция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263680" y="2668875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Китай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3633" y="116632"/>
            <a:ext cx="66967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Желая перейти дорогу, мы сначала смотрим налево, а дойдя до середины дороги – направо. Жители какой страны поступают совершенно наоборот?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смайлы и смайлики эмоции формат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142730"/>
            <a:ext cx="1080120" cy="1080121"/>
          </a:xfrm>
          <a:prstGeom prst="rect">
            <a:avLst/>
          </a:prstGeom>
          <a:noFill/>
        </p:spPr>
      </p:pic>
      <p:pic>
        <p:nvPicPr>
          <p:cNvPr id="17410" name="Picture 2" descr="http://www.yoursmileys.ru/ksmile/green/hap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868" y="2297599"/>
            <a:ext cx="889248" cy="889248"/>
          </a:xfrm>
          <a:prstGeom prst="rect">
            <a:avLst/>
          </a:prstGeom>
          <a:noFill/>
        </p:spPr>
      </p:pic>
      <p:pic>
        <p:nvPicPr>
          <p:cNvPr id="17416" name="Picture 8" descr="http://im0-tub-ru.yandex.net/i?id=493656458-38-72&amp;n=2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411038" y="3356992"/>
            <a:ext cx="3168352" cy="7200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П</a:t>
            </a:r>
            <a:r>
              <a:rPr lang="ru-RU" sz="3600" dirty="0" smtClean="0">
                <a:solidFill>
                  <a:schemeClr val="bg1"/>
                </a:solidFill>
              </a:rPr>
              <a:t>орка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96136" y="2178735"/>
            <a:ext cx="3168352" cy="100811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Общественные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работы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4392533"/>
            <a:ext cx="3168352" cy="122413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Изъятие</a:t>
            </a:r>
          </a:p>
          <a:p>
            <a:pPr algn="ctr">
              <a:lnSpc>
                <a:spcPts val="3000"/>
              </a:lnSpc>
            </a:pPr>
            <a:r>
              <a:rPr lang="ru-RU" sz="3600" dirty="0">
                <a:solidFill>
                  <a:schemeClr val="bg1"/>
                </a:solidFill>
              </a:rPr>
              <a:t>т</a:t>
            </a:r>
            <a:r>
              <a:rPr lang="ru-RU" sz="3600" dirty="0" smtClean="0">
                <a:solidFill>
                  <a:schemeClr val="bg1"/>
                </a:solidFill>
              </a:rPr>
              <a:t>ранспортного</a:t>
            </a:r>
          </a:p>
          <a:p>
            <a:pPr algn="ctr">
              <a:lnSpc>
                <a:spcPts val="3000"/>
              </a:lnSpc>
            </a:pPr>
            <a:r>
              <a:rPr lang="ru-RU" sz="3600" dirty="0" smtClean="0">
                <a:solidFill>
                  <a:schemeClr val="bg1"/>
                </a:solidFill>
              </a:rPr>
              <a:t>средства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116632"/>
            <a:ext cx="66967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Какое наказание  в соответствии с указом 1730 года  ждет кучера, нарушившего правила дорожного движения?</a:t>
            </a:r>
            <a:endParaRPr lang="ru-RU" sz="3200" spc="-14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339752" y="18864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spc="-140" dirty="0" smtClean="0"/>
              <a:t>КОТ В МЕШКЕ</a:t>
            </a:r>
            <a:endParaRPr lang="ru-RU" sz="3200" spc="-140" dirty="0"/>
          </a:p>
        </p:txBody>
      </p:sp>
      <p:pic>
        <p:nvPicPr>
          <p:cNvPr id="10" name="Picture 2" descr="http://s018.radikal.ru/i514/1202/29/40ee8a3a76d3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74278"/>
            <a:ext cx="4248472" cy="424847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3212 -0.0412 C -0.03542 -0.04722 -0.03941 -0.04444 -0.04271 -0.03819 C -0.04305 -0.03704 -0.04323 -0.03588 -0.04323 -0.03495 C -0.04305 -0.03356 -0.04271 -0.03634 -0.04253 -0.03657 C -0.04115 -0.0375 -0.0401 -0.0375 -0.03889 -0.03819 C -0.03733 -0.03935 -0.03576 -0.04143 -0.03385 -0.04282 C -0.03281 -0.04051 -0.03229 -0.03981 -0.03212 -0.03333 C -0.03524 -0.03264 -0.03837 -0.03264 -0.04149 -0.03148 C -0.04305 -0.03125 -0.04167 -0.02917 -0.04149 -0.02847 C -0.03906 -0.03102 -0.0368 -0.03218 -0.03437 -0.03333 C -0.03368 -0.03264 -0.03281 -0.03426 -0.03229 -0.03148 C -0.03177 -0.03056 -0.03229 -0.02708 -0.03264 -0.02546 C -0.03281 -0.02361 -0.03333 -0.02431 -0.03368 -0.02361 C -0.0349 -0.02454 -0.03628 -0.02708 -0.0375 -0.02708 C -0.03889 -0.02708 -0.0401 -0.02546 -0.04167 -0.02546 C -0.04219 -0.02546 -0.0401 -0.02639 -0.03941 -0.02708 C -0.0375 -0.0287 -0.03594 -0.0331 -0.03385 -0.03495 C -0.03368 -0.03426 -0.03281 -0.03333 -0.03281 -0.0331 " pathEditMode="relative" rAng="0" ptsTypes="fffffffffffffffffA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868144" y="2636912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236165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pc="-140" dirty="0" smtClean="0"/>
              <a:t>переход</a:t>
            </a:r>
            <a:endParaRPr lang="ru-RU" sz="5400" spc="-140" dirty="0"/>
          </a:p>
        </p:txBody>
      </p:sp>
      <p:pic>
        <p:nvPicPr>
          <p:cNvPr id="10" name="Picture 2" descr="C:\Documents and Settings\Admin\Рабочий стол\бук\открытый урок 2009 - 2010\2009-2010 уч. год ПДД игра Знатоки дорожного движения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235"/>
            <a:ext cx="5788050" cy="165618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 descr="http://im0-tub-ru.yandex.net/i?id=493656458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 l="75008"/>
          <a:stretch>
            <a:fillRect/>
          </a:stretch>
        </p:blipFill>
        <p:spPr bwMode="auto">
          <a:xfrm>
            <a:off x="1115616" y="5233958"/>
            <a:ext cx="288032" cy="77523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809278" y="3068960"/>
            <a:ext cx="2880320" cy="64807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ответ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2931331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pc="-140" dirty="0" smtClean="0"/>
              <a:t>дорога</a:t>
            </a:r>
            <a:endParaRPr lang="ru-RU" sz="5400" spc="-140" dirty="0"/>
          </a:p>
        </p:txBody>
      </p:sp>
      <p:pic>
        <p:nvPicPr>
          <p:cNvPr id="7" name="Picture 2" descr="C:\Documents and Settings\Admin\Рабочий стол\бук\открытый урок 2009 - 2010\2009-2010 уч. год ПДД игра Знатоки дорожного движения\Рисунок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88640"/>
            <a:ext cx="5544616" cy="2345799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415</Words>
  <Application>Microsoft Office PowerPoint</Application>
  <PresentationFormat>Экран (4:3)</PresentationFormat>
  <Paragraphs>146</Paragraphs>
  <Slides>34</Slides>
  <Notes>1</Notes>
  <HiddenSlides>33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Интерактивная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светофор, Лондон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августа – Международный день светофора</vt:lpstr>
      <vt:lpstr>Первый светофор, Лондон</vt:lpstr>
      <vt:lpstr>США август 1914г. светофор</vt:lpstr>
      <vt:lpstr>Япония 1920г первый трехцветный светофор</vt:lpstr>
      <vt:lpstr>г.Москва</vt:lpstr>
      <vt:lpstr>г.Пермь</vt:lpstr>
      <vt:lpstr>г.Мельбурн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105</cp:lastModifiedBy>
  <cp:revision>74</cp:revision>
  <dcterms:created xsi:type="dcterms:W3CDTF">2013-01-21T15:55:50Z</dcterms:created>
  <dcterms:modified xsi:type="dcterms:W3CDTF">2018-09-08T18:55:46Z</dcterms:modified>
</cp:coreProperties>
</file>